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8" r:id="rId11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E349-C76D-4B36-92C5-9DB6C9FBCD7C}" type="datetimeFigureOut">
              <a:rPr lang="is-IS" smtClean="0"/>
              <a:t>18.2.2017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CE7-7FBC-4CB2-BB37-B9EFD7EE2DB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6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E349-C76D-4B36-92C5-9DB6C9FBCD7C}" type="datetimeFigureOut">
              <a:rPr lang="is-IS" smtClean="0"/>
              <a:t>18.2.2017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CE7-7FBC-4CB2-BB37-B9EFD7EE2DB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3356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E349-C76D-4B36-92C5-9DB6C9FBCD7C}" type="datetimeFigureOut">
              <a:rPr lang="is-IS" smtClean="0"/>
              <a:t>18.2.2017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CE7-7FBC-4CB2-BB37-B9EFD7EE2DB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189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E349-C76D-4B36-92C5-9DB6C9FBCD7C}" type="datetimeFigureOut">
              <a:rPr lang="is-IS" smtClean="0"/>
              <a:t>18.2.2017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CE7-7FBC-4CB2-BB37-B9EFD7EE2DB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1337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E349-C76D-4B36-92C5-9DB6C9FBCD7C}" type="datetimeFigureOut">
              <a:rPr lang="is-IS" smtClean="0"/>
              <a:t>18.2.2017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CE7-7FBC-4CB2-BB37-B9EFD7EE2DB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86356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E349-C76D-4B36-92C5-9DB6C9FBCD7C}" type="datetimeFigureOut">
              <a:rPr lang="is-IS" smtClean="0"/>
              <a:t>18.2.2017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CE7-7FBC-4CB2-BB37-B9EFD7EE2DB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6058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E349-C76D-4B36-92C5-9DB6C9FBCD7C}" type="datetimeFigureOut">
              <a:rPr lang="is-IS" smtClean="0"/>
              <a:t>18.2.2017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CE7-7FBC-4CB2-BB37-B9EFD7EE2DB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9827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E349-C76D-4B36-92C5-9DB6C9FBCD7C}" type="datetimeFigureOut">
              <a:rPr lang="is-IS" smtClean="0"/>
              <a:t>18.2.2017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CE7-7FBC-4CB2-BB37-B9EFD7EE2DB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1646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E349-C76D-4B36-92C5-9DB6C9FBCD7C}" type="datetimeFigureOut">
              <a:rPr lang="is-IS" smtClean="0"/>
              <a:t>18.2.2017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CE7-7FBC-4CB2-BB37-B9EFD7EE2DB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7055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E349-C76D-4B36-92C5-9DB6C9FBCD7C}" type="datetimeFigureOut">
              <a:rPr lang="is-IS" smtClean="0"/>
              <a:t>18.2.2017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CE7-7FBC-4CB2-BB37-B9EFD7EE2DB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4413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E349-C76D-4B36-92C5-9DB6C9FBCD7C}" type="datetimeFigureOut">
              <a:rPr lang="is-IS" smtClean="0"/>
              <a:t>18.2.2017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CE7-7FBC-4CB2-BB37-B9EFD7EE2DB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7051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AE349-C76D-4B36-92C5-9DB6C9FBCD7C}" type="datetimeFigureOut">
              <a:rPr lang="is-IS" smtClean="0"/>
              <a:t>18.2.2017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F9CE7-7FBC-4CB2-BB37-B9EFD7EE2DB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3354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>
                <a:latin typeface="+mn-lt"/>
              </a:rPr>
              <a:t>Kjarasamningar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24000" y="3394953"/>
            <a:ext cx="9144000" cy="2461097"/>
          </a:xfrm>
        </p:spPr>
        <p:txBody>
          <a:bodyPr>
            <a:normAutofit/>
          </a:bodyPr>
          <a:lstStyle/>
          <a:p>
            <a:endParaRPr lang="is-IS" dirty="0"/>
          </a:p>
          <a:p>
            <a:r>
              <a:rPr lang="is-IS" dirty="0"/>
              <a:t>Samtaka fyrirtækja í sjávarútvegi</a:t>
            </a:r>
          </a:p>
          <a:p>
            <a:r>
              <a:rPr lang="is-IS" dirty="0"/>
              <a:t>við</a:t>
            </a:r>
          </a:p>
          <a:p>
            <a:r>
              <a:rPr lang="is-IS" dirty="0" err="1"/>
              <a:t>Sjómanna</a:t>
            </a:r>
            <a:r>
              <a:rPr lang="is-IS" dirty="0"/>
              <a:t> og vélstjórafélag Grindavíkur,</a:t>
            </a:r>
          </a:p>
        </p:txBody>
      </p:sp>
    </p:spTree>
    <p:extLst>
      <p:ext uri="{BB962C8B-B14F-4D97-AF65-F5344CB8AC3E}">
        <p14:creationId xmlns:p14="http://schemas.microsoft.com/office/powerpoint/2010/main" val="4200564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+mn-lt"/>
              </a:rPr>
              <a:t>Gildistími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Kjarasamningar samningsaðila gildi við undirskrift og gildir til 1. desember 2019.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B5A11-ADC3-44F1-BEEC-FF560F232B5C}" type="slidenum">
              <a:rPr lang="is-IS" smtClean="0"/>
              <a:pPr/>
              <a:t>10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03670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069" y="107583"/>
            <a:ext cx="10515600" cy="1325563"/>
          </a:xfrm>
        </p:spPr>
        <p:txBody>
          <a:bodyPr/>
          <a:lstStyle/>
          <a:p>
            <a:r>
              <a:rPr lang="is-IS" dirty="0">
                <a:latin typeface="+mn-lt"/>
              </a:rPr>
              <a:t>Kjarasamningar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9614" y="1758508"/>
            <a:ext cx="89066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/>
              <a:t>1. Sérstök kaupskráruppbót -  „Eingreiðsla“</a:t>
            </a:r>
          </a:p>
          <a:p>
            <a:r>
              <a:rPr lang="is-IS" sz="2800" b="1" dirty="0"/>
              <a:t> </a:t>
            </a:r>
          </a:p>
          <a:p>
            <a:r>
              <a:rPr lang="is-IS" sz="2800" b="1" dirty="0"/>
              <a:t>2. Fiskverð</a:t>
            </a:r>
          </a:p>
          <a:p>
            <a:endParaRPr lang="is-IS" sz="2800" b="1" dirty="0"/>
          </a:p>
          <a:p>
            <a:r>
              <a:rPr lang="is-IS" sz="2800" b="1" dirty="0"/>
              <a:t>3. Breytt olíuviðmið</a:t>
            </a:r>
          </a:p>
          <a:p>
            <a:endParaRPr lang="is-IS" sz="2800" b="1" dirty="0"/>
          </a:p>
          <a:p>
            <a:r>
              <a:rPr lang="is-IS" sz="2800" b="1" dirty="0"/>
              <a:t>4. Endurgjaldslaust fæði – „frítt fæði“</a:t>
            </a:r>
          </a:p>
          <a:p>
            <a:endParaRPr lang="is-IS" sz="2800" b="1" dirty="0"/>
          </a:p>
          <a:p>
            <a:endParaRPr lang="is-I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90693" y="1758554"/>
            <a:ext cx="38686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/>
              <a:t>5. Hlífðarfatnaður</a:t>
            </a:r>
          </a:p>
          <a:p>
            <a:endParaRPr lang="is-IS" sz="2800" b="1" dirty="0"/>
          </a:p>
          <a:p>
            <a:r>
              <a:rPr lang="is-IS" sz="2800" b="1" dirty="0"/>
              <a:t>6. Fjarskipti</a:t>
            </a:r>
          </a:p>
          <a:p>
            <a:endParaRPr lang="is-IS" sz="2800" b="1" dirty="0"/>
          </a:p>
          <a:p>
            <a:r>
              <a:rPr lang="is-IS" sz="2800" b="1" dirty="0"/>
              <a:t>7. Bókun</a:t>
            </a:r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339979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+mn-lt"/>
              </a:rPr>
              <a:t>1. Sérstök kaupskráruppbót – „Eingreiðsla“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1916725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s-IS" b="1" dirty="0"/>
              <a:t>Sérstök kaupskráruppbót – 300.000 </a:t>
            </a:r>
            <a:r>
              <a:rPr lang="is-IS" b="1" dirty="0" err="1"/>
              <a:t>króna</a:t>
            </a:r>
            <a:r>
              <a:rPr lang="is-IS" b="1" dirty="0"/>
              <a:t> eingreiðsla til þeirra sem eru með 180 lögskráningadaga eða meira og hlutfallslega í samræmi við það. </a:t>
            </a:r>
          </a:p>
          <a:p>
            <a:pPr lvl="0" algn="just"/>
            <a:endParaRPr lang="is-IS" b="1" dirty="0"/>
          </a:p>
          <a:p>
            <a:pPr algn="just"/>
            <a:endParaRPr lang="is-IS" dirty="0"/>
          </a:p>
          <a:p>
            <a:pPr lvl="0" algn="just"/>
            <a:r>
              <a:rPr lang="is-IS" dirty="0"/>
              <a:t>Gjalddagi hinn 1. apríl 2017 komi skipverji aftur til starfa </a:t>
            </a:r>
            <a:r>
              <a:rPr lang="is-IS" dirty="0" err="1"/>
              <a:t>hjá</a:t>
            </a:r>
            <a:r>
              <a:rPr lang="is-IS" dirty="0"/>
              <a:t> útgerð frá gildistöku kjarasamnings þessa til 31. mars 2017.</a:t>
            </a:r>
          </a:p>
          <a:p>
            <a:pPr lvl="0" algn="just"/>
            <a:endParaRPr lang="is-IS" dirty="0"/>
          </a:p>
          <a:p>
            <a:pPr lvl="0" algn="just"/>
            <a:r>
              <a:rPr lang="is-IS" dirty="0"/>
              <a:t>Gjalddagi hinn 1. maí 2017 komi skipverji aftur til starfa </a:t>
            </a:r>
            <a:r>
              <a:rPr lang="is-IS" dirty="0" err="1"/>
              <a:t>hjá</a:t>
            </a:r>
            <a:r>
              <a:rPr lang="is-IS" dirty="0"/>
              <a:t> útgerð frá 1. apríl til 30. apríl 2017.</a:t>
            </a:r>
          </a:p>
          <a:p>
            <a:pPr algn="just"/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160754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+mn-lt"/>
              </a:rPr>
              <a:t>2. Fiskverð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1916725"/>
            <a:ext cx="769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s-IS" dirty="0"/>
          </a:p>
          <a:p>
            <a:pPr algn="just"/>
            <a:r>
              <a:rPr lang="is-IS" b="1" dirty="0"/>
              <a:t>Útgerðir skuldbinda sig til að :</a:t>
            </a:r>
          </a:p>
          <a:p>
            <a:pPr algn="just"/>
            <a:endParaRPr lang="is-IS" dirty="0"/>
          </a:p>
          <a:p>
            <a:pPr marL="342900" indent="-342900" algn="just">
              <a:buAutoNum type="arabicPeriod"/>
            </a:pPr>
            <a:r>
              <a:rPr lang="is-IS" dirty="0"/>
              <a:t>Greiða 80% af skilaverði af vegnu meðalverði slægð </a:t>
            </a:r>
            <a:r>
              <a:rPr lang="is-IS" dirty="0" err="1"/>
              <a:t>þorks</a:t>
            </a:r>
            <a:r>
              <a:rPr lang="is-IS" dirty="0"/>
              <a:t> síðastliðinna þriggja mánaða. </a:t>
            </a:r>
          </a:p>
          <a:p>
            <a:pPr marL="342900" indent="-342900" algn="just">
              <a:buAutoNum type="arabicPeriod"/>
            </a:pPr>
            <a:endParaRPr lang="is-IS" dirty="0"/>
          </a:p>
          <a:p>
            <a:pPr marL="342900" indent="-342900" algn="just">
              <a:buAutoNum type="arabicPeriod"/>
            </a:pPr>
            <a:r>
              <a:rPr lang="is-IS" dirty="0"/>
              <a:t>Fiskverð mun hreyfast hraðar og </a:t>
            </a:r>
            <a:r>
              <a:rPr lang="is-IS" dirty="0" err="1"/>
              <a:t>færast</a:t>
            </a:r>
            <a:r>
              <a:rPr lang="is-IS" dirty="0"/>
              <a:t> nær tíma.</a:t>
            </a:r>
          </a:p>
          <a:p>
            <a:pPr marL="342900" indent="-342900" algn="just">
              <a:buAutoNum type="arabicPeriod"/>
            </a:pPr>
            <a:endParaRPr lang="is-IS" dirty="0"/>
          </a:p>
          <a:p>
            <a:pPr marL="342900" indent="-342900" algn="just">
              <a:buAutoNum type="arabicPeriod"/>
            </a:pPr>
            <a:r>
              <a:rPr lang="is-IS" dirty="0"/>
              <a:t>Gagnsæið aukið.</a:t>
            </a:r>
          </a:p>
          <a:p>
            <a:pPr marL="342900" indent="-342900" algn="just">
              <a:buAutoNum type="arabicPeriod"/>
            </a:pPr>
            <a:endParaRPr lang="is-IS" dirty="0"/>
          </a:p>
          <a:p>
            <a:pPr marL="342900" indent="-342900" algn="just">
              <a:buAutoNum type="arabicPeriod"/>
            </a:pPr>
            <a:endParaRPr lang="is-IS" dirty="0"/>
          </a:p>
          <a:p>
            <a:pPr algn="just"/>
            <a:r>
              <a:rPr lang="is-IS" b="1" dirty="0"/>
              <a:t>Lagt er af 12 mánaða meðaltals fiskverðsviðmið.</a:t>
            </a:r>
          </a:p>
          <a:p>
            <a:pPr marL="342900" indent="-342900" algn="just">
              <a:buAutoNum type="arabicPeriod"/>
            </a:pPr>
            <a:endParaRPr lang="is-IS" dirty="0"/>
          </a:p>
          <a:p>
            <a:pPr algn="just"/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4525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+mn-lt"/>
              </a:rPr>
              <a:t>3. Hækkun á olíuviðmiði, 70,5%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578953"/>
            <a:ext cx="549519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dirty="0"/>
              <a:t>Hækkun á hlut og orlofi í samræmi við það. </a:t>
            </a:r>
          </a:p>
          <a:p>
            <a:endParaRPr lang="is-IS" sz="2800" dirty="0"/>
          </a:p>
          <a:p>
            <a:r>
              <a:rPr lang="is-IS" sz="2800" dirty="0"/>
              <a:t>Útgerð skuldbindur sig til að hækka hlut </a:t>
            </a:r>
            <a:r>
              <a:rPr lang="is-IS" sz="2800" dirty="0" err="1"/>
              <a:t>sjómanna</a:t>
            </a:r>
            <a:r>
              <a:rPr lang="is-IS" sz="2800" dirty="0"/>
              <a:t> í samræmi við breytt olíuviðmið. </a:t>
            </a:r>
          </a:p>
          <a:p>
            <a:endParaRPr lang="is-IS" sz="3600" dirty="0"/>
          </a:p>
          <a:p>
            <a:r>
              <a:rPr lang="is-IS" sz="2400" dirty="0"/>
              <a:t>Á meðan unnið er að bókun um heildarendurskoðun kjarasamnings á gildistíma þessa samnings.</a:t>
            </a:r>
            <a:endParaRPr lang="is-IS" sz="3600" dirty="0"/>
          </a:p>
          <a:p>
            <a:endParaRPr lang="is-IS" sz="2800" dirty="0"/>
          </a:p>
          <a:p>
            <a:endParaRPr lang="is-IS" sz="2800" dirty="0"/>
          </a:p>
          <a:p>
            <a:endParaRPr lang="is-IS" sz="2800" dirty="0"/>
          </a:p>
          <a:p>
            <a:endParaRPr lang="is-IS" sz="2800" dirty="0"/>
          </a:p>
          <a:p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3442342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+mn-lt"/>
              </a:rPr>
              <a:t>4. Frítt fæði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1984" y="1675668"/>
            <a:ext cx="549519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dirty="0"/>
              <a:t>Útgerð skuldbindur sig til að á útvega </a:t>
            </a:r>
            <a:r>
              <a:rPr lang="is-IS" sz="2800" dirty="0" err="1"/>
              <a:t>sjómönnum</a:t>
            </a:r>
            <a:r>
              <a:rPr lang="is-IS" sz="2800" dirty="0"/>
              <a:t> frítt fæði og er aðeins greiddur skattur af hlunnindum. </a:t>
            </a:r>
          </a:p>
          <a:p>
            <a:endParaRPr lang="is-IS" sz="2800" dirty="0"/>
          </a:p>
          <a:p>
            <a:r>
              <a:rPr lang="is-IS" sz="2800" dirty="0"/>
              <a:t>Ávinningurinn nemur um 1.000 krónur á mann á dag.</a:t>
            </a:r>
          </a:p>
          <a:p>
            <a:endParaRPr lang="is-IS" sz="2800" dirty="0"/>
          </a:p>
          <a:p>
            <a:endParaRPr lang="is-IS" sz="2800" dirty="0"/>
          </a:p>
          <a:p>
            <a:endParaRPr lang="is-IS" sz="2800" dirty="0"/>
          </a:p>
          <a:p>
            <a:endParaRPr lang="is-IS" sz="2800" dirty="0"/>
          </a:p>
          <a:p>
            <a:endParaRPr lang="is-IS" sz="2800" dirty="0"/>
          </a:p>
          <a:p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3293211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+mn-lt"/>
              </a:rPr>
              <a:t>5. Hlífðarfatnaður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1984" y="1675668"/>
            <a:ext cx="549519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dirty="0"/>
              <a:t>Útgerð skuldbindur sig til að útvega </a:t>
            </a:r>
            <a:r>
              <a:rPr lang="is-IS" sz="2800" dirty="0" err="1"/>
              <a:t>sjómönnum</a:t>
            </a:r>
            <a:r>
              <a:rPr lang="is-IS" sz="2800" dirty="0"/>
              <a:t> hlífðar – og öryggisfatnað þeim af kostnaðarlausu.</a:t>
            </a:r>
          </a:p>
          <a:p>
            <a:endParaRPr lang="is-IS" sz="2800" dirty="0"/>
          </a:p>
          <a:p>
            <a:r>
              <a:rPr lang="is-IS" sz="2800" dirty="0"/>
              <a:t>Samningurinn sparar áhöfnum um 10.000 – 15.000 </a:t>
            </a:r>
            <a:r>
              <a:rPr lang="is-IS" sz="2800" dirty="0" err="1"/>
              <a:t>krónum</a:t>
            </a:r>
            <a:r>
              <a:rPr lang="is-IS" sz="2800" dirty="0"/>
              <a:t> á mánuði. </a:t>
            </a:r>
          </a:p>
          <a:p>
            <a:endParaRPr lang="is-IS" sz="2800" dirty="0"/>
          </a:p>
          <a:p>
            <a:endParaRPr lang="is-IS" sz="2800" dirty="0"/>
          </a:p>
          <a:p>
            <a:endParaRPr lang="is-IS" sz="2800" dirty="0"/>
          </a:p>
          <a:p>
            <a:endParaRPr lang="is-IS" sz="2800" dirty="0"/>
          </a:p>
          <a:p>
            <a:endParaRPr lang="is-IS" sz="2800" dirty="0"/>
          </a:p>
          <a:p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1402909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/>
              <a:t>Útgerð skal tryggja að skipverji geti átt fjarskipti utan þjónustusvæða símafyrirtækja á meðan á veiðiferð.</a:t>
            </a:r>
          </a:p>
          <a:p>
            <a:pPr marL="0" indent="0">
              <a:buNone/>
            </a:pPr>
            <a:endParaRPr lang="is-IS" dirty="0"/>
          </a:p>
          <a:p>
            <a:r>
              <a:rPr lang="is-IS" dirty="0"/>
              <a:t>Tryggt er að skipverji greiði aðeins fyrir raunkostnað við nýtingu á fjarkskiptum, útgerð skuldbindur sig til að veita sundurliðaðar upplýsingar um heildarfjarskiptakostnað.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dirty="0">
                <a:latin typeface="+mn-lt"/>
              </a:rPr>
              <a:t>6. Fjarskipti</a:t>
            </a:r>
          </a:p>
        </p:txBody>
      </p:sp>
    </p:spTree>
    <p:extLst>
      <p:ext uri="{BB962C8B-B14F-4D97-AF65-F5344CB8AC3E}">
        <p14:creationId xmlns:p14="http://schemas.microsoft.com/office/powerpoint/2010/main" val="1630619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762" y="1424354"/>
            <a:ext cx="10624038" cy="47526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r>
              <a:rPr lang="is-IS" dirty="0"/>
              <a:t> Á samningstímanum verða kjarasamningar yfirfarnir í heild sinni.</a:t>
            </a:r>
          </a:p>
          <a:p>
            <a:pPr marL="0" indent="0">
              <a:buNone/>
            </a:pPr>
            <a:endParaRPr lang="is-I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dirty="0">
                <a:latin typeface="+mn-lt"/>
              </a:rPr>
              <a:t>7. Bókun – Heildarendurskoðun kjarasamninga</a:t>
            </a: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577362" y="2655277"/>
            <a:ext cx="5442438" cy="352168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s-IS" dirty="0"/>
              <a:t>Þau atriði sem skulu koma til umfjöllunar nefndarinnar eru eftirgreind:</a:t>
            </a:r>
          </a:p>
          <a:p>
            <a:r>
              <a:rPr lang="is-IS" dirty="0"/>
              <a:t>Rekstrargrundvöllur einstakara bátaflokka og framtíðarhorfur</a:t>
            </a:r>
          </a:p>
          <a:p>
            <a:r>
              <a:rPr lang="is-IS" dirty="0"/>
              <a:t>Skiptaverðmæti</a:t>
            </a:r>
          </a:p>
          <a:p>
            <a:r>
              <a:rPr lang="is-IS" dirty="0"/>
              <a:t>Skiptaprósenta</a:t>
            </a:r>
          </a:p>
          <a:p>
            <a:r>
              <a:rPr lang="is-IS" dirty="0"/>
              <a:t>Olíuverðsviðmið</a:t>
            </a:r>
          </a:p>
          <a:p>
            <a:r>
              <a:rPr lang="is-IS" dirty="0"/>
              <a:t>Gjaldtaka stjórnvalda</a:t>
            </a:r>
          </a:p>
          <a:p>
            <a:r>
              <a:rPr lang="is-IS" dirty="0"/>
              <a:t>Skattlagning dagpeningagreiðslna</a:t>
            </a:r>
          </a:p>
          <a:p>
            <a:endParaRPr lang="is-IS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6019800" y="2655276"/>
            <a:ext cx="5334000" cy="352168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s-IS"/>
              <a:t>Iðgjaldakostnaður slysatrygginga</a:t>
            </a:r>
          </a:p>
          <a:p>
            <a:r>
              <a:rPr lang="is-IS"/>
              <a:t>Slysa- og veikindaréttur í skiptimannakerfum</a:t>
            </a:r>
          </a:p>
          <a:p>
            <a:r>
              <a:rPr lang="is-IS"/>
              <a:t>Helgar- og hafnarfrí</a:t>
            </a:r>
          </a:p>
          <a:p>
            <a:r>
              <a:rPr lang="is-IS"/>
              <a:t>Greiðsluhlutfall í lífeyrissjóði</a:t>
            </a:r>
          </a:p>
          <a:p>
            <a:r>
              <a:rPr lang="is-IS"/>
              <a:t>Fjöldi í áhöfn einstakra bátaflokka m.t.t. öryggis og hvíldartíma</a:t>
            </a:r>
          </a:p>
          <a:p>
            <a:r>
              <a:rPr lang="is-IS"/>
              <a:t>Önnur atriði sem aðilar eru sammála um að skoða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84371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401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Kjarasamningar</vt:lpstr>
      <vt:lpstr>Kjarasamningar</vt:lpstr>
      <vt:lpstr>1. Sérstök kaupskráruppbót – „Eingreiðsla“</vt:lpstr>
      <vt:lpstr>2. Fiskverð</vt:lpstr>
      <vt:lpstr>3. Hækkun á olíuviðmiði, 70,5%</vt:lpstr>
      <vt:lpstr>4. Frítt fæði</vt:lpstr>
      <vt:lpstr>5. Hlífðarfatnaður</vt:lpstr>
      <vt:lpstr>PowerPoint Presentation</vt:lpstr>
      <vt:lpstr>PowerPoint Presentation</vt:lpstr>
      <vt:lpstr>Gildistími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Kjarasamningar</dc:title>
  <dc:creator>Hallveig Ólafsdóttir</dc:creator>
  <cp:lastModifiedBy>Hallveig Ólafsdóttir</cp:lastModifiedBy>
  <cp:revision>9</cp:revision>
  <dcterms:created xsi:type="dcterms:W3CDTF">2017-02-18T00:58:35Z</dcterms:created>
  <dcterms:modified xsi:type="dcterms:W3CDTF">2017-02-18T01:58:58Z</dcterms:modified>
</cp:coreProperties>
</file>